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67" r:id="rId2"/>
    <p:sldId id="26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9BF32"/>
    <a:srgbClr val="00898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67"/>
    <p:restoredTop sz="91478" autoAdjust="0"/>
  </p:normalViewPr>
  <p:slideViewPr>
    <p:cSldViewPr snapToGrid="0" snapToObjects="1">
      <p:cViewPr varScale="1">
        <p:scale>
          <a:sx n="61" d="100"/>
          <a:sy n="61" d="100"/>
        </p:scale>
        <p:origin x="792" y="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DCD6AE-0980-1545-A707-1D7C08C627CC}" type="datetimeFigureOut">
              <a:rPr lang="en-US" smtClean="0"/>
              <a:t>6/26/2020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B93A2A-0A60-9E4C-B30E-C3D88B0E381D}" type="slidenum">
              <a:rPr lang="en-US" smtClean="0"/>
              <a:t>‹#›</a:t>
            </a:fld>
            <a:endParaRPr lang="en-US"/>
          </a:p>
        </p:txBody>
      </p:sp>
    </p:spTree>
    <p:extLst>
      <p:ext uri="{BB962C8B-B14F-4D97-AF65-F5344CB8AC3E}">
        <p14:creationId xmlns:p14="http://schemas.microsoft.com/office/powerpoint/2010/main" val="1982061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Image credits, from top left:</a:t>
            </a:r>
            <a:endParaRPr lang="en-GB"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April Revolution: Kyunghyang </a:t>
            </a:r>
            <a:r>
              <a:rPr lang="en-GB" sz="1200" kern="1200" dirty="0" err="1">
                <a:solidFill>
                  <a:schemeClr val="tx1"/>
                </a:solidFill>
                <a:effectLst/>
                <a:latin typeface="+mn-lt"/>
                <a:ea typeface="+mn-ea"/>
                <a:cs typeface="+mn-cs"/>
              </a:rPr>
              <a:t>Shinmun</a:t>
            </a:r>
            <a:r>
              <a:rPr lang="en-GB" sz="1200" kern="1200" dirty="0">
                <a:solidFill>
                  <a:schemeClr val="tx1"/>
                </a:solidFill>
                <a:effectLst/>
                <a:latin typeface="+mn-lt"/>
                <a:ea typeface="+mn-ea"/>
                <a:cs typeface="+mn-cs"/>
              </a:rPr>
              <a:t>, http://news.khan.co.kr/kh_news/khan_art_view.html?artid=200808181834035&amp;code=210000</a:t>
            </a:r>
          </a:p>
          <a:p>
            <a:pPr lvl="0"/>
            <a:r>
              <a:rPr lang="en-US" sz="1200" kern="1200" dirty="0">
                <a:solidFill>
                  <a:schemeClr val="tx1"/>
                </a:solidFill>
                <a:effectLst/>
                <a:latin typeface="+mn-lt"/>
                <a:ea typeface="+mn-ea"/>
                <a:cs typeface="+mn-cs"/>
              </a:rPr>
              <a:t>North Korean propaganda image: </a:t>
            </a:r>
            <a:r>
              <a:rPr lang="en-GB" sz="1200" kern="1200" dirty="0">
                <a:solidFill>
                  <a:schemeClr val="tx1"/>
                </a:solidFill>
                <a:effectLst/>
                <a:latin typeface="+mn-lt"/>
                <a:ea typeface="+mn-ea"/>
                <a:cs typeface="+mn-cs"/>
              </a:rPr>
              <a:t>CC BY 2.0/Mark Fahey from Sydney, Australia/Wikimedia, </a:t>
            </a:r>
            <a:r>
              <a:rPr lang="en-US" sz="1200" kern="1200" dirty="0">
                <a:solidFill>
                  <a:schemeClr val="tx1"/>
                </a:solidFill>
                <a:effectLst/>
                <a:latin typeface="+mn-lt"/>
                <a:ea typeface="+mn-ea"/>
                <a:cs typeface="+mn-cs"/>
              </a:rPr>
              <a:t>https://commons.wikimedia.org/wiki/File:North_Korean_propaganda_(1).jpg</a:t>
            </a:r>
            <a:endParaRPr lang="en-GB"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Kim Il Sung image: </a:t>
            </a:r>
            <a:r>
              <a:rPr lang="en-GB" sz="1200" kern="1200" dirty="0">
                <a:solidFill>
                  <a:schemeClr val="tx1"/>
                </a:solidFill>
                <a:effectLst/>
                <a:latin typeface="+mn-lt"/>
                <a:ea typeface="+mn-ea"/>
                <a:cs typeface="+mn-cs"/>
              </a:rPr>
              <a:t>CC BY-SA 3.0/Gilad Rom/Wikimedia, </a:t>
            </a:r>
            <a:r>
              <a:rPr lang="en-US" sz="1200" kern="1200" dirty="0">
                <a:solidFill>
                  <a:schemeClr val="tx1"/>
                </a:solidFill>
                <a:effectLst/>
                <a:latin typeface="+mn-lt"/>
                <a:ea typeface="+mn-ea"/>
                <a:cs typeface="+mn-cs"/>
              </a:rPr>
              <a:t>https://commons.wikimedia.org/wiki/File:Kim_Il_Sung_Portrait-2.jpg</a:t>
            </a:r>
            <a:endParaRPr lang="en-GB"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General Han Moo-</a:t>
            </a:r>
            <a:r>
              <a:rPr lang="en-GB" sz="1200" kern="1200" dirty="0" err="1">
                <a:solidFill>
                  <a:schemeClr val="tx1"/>
                </a:solidFill>
                <a:effectLst/>
                <a:latin typeface="+mn-lt"/>
                <a:ea typeface="+mn-ea"/>
                <a:cs typeface="+mn-cs"/>
              </a:rPr>
              <a:t>hyup</a:t>
            </a:r>
            <a:r>
              <a:rPr lang="en-GB" sz="1200" kern="1200" dirty="0">
                <a:solidFill>
                  <a:schemeClr val="tx1"/>
                </a:solidFill>
                <a:effectLst/>
                <a:latin typeface="+mn-lt"/>
                <a:ea typeface="+mn-ea"/>
                <a:cs typeface="+mn-cs"/>
              </a:rPr>
              <a:t> with Kim Shin-jo: </a:t>
            </a:r>
            <a:r>
              <a:rPr lang="pl-PL" sz="1200" kern="1200" dirty="0">
                <a:solidFill>
                  <a:schemeClr val="tx1"/>
                </a:solidFill>
                <a:effectLst/>
                <a:latin typeface="+mn-lt"/>
                <a:ea typeface="+mn-ea"/>
                <a:cs typeface="+mn-cs"/>
              </a:rPr>
              <a:t>CC BY-SA 3.0/Relamian/Wikimedia</a:t>
            </a:r>
            <a:r>
              <a:rPr lang="en-GB" sz="1200"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 https://commons.wikimedia.org/w/index.php?curid=25643922</a:t>
            </a:r>
            <a:endParaRPr lang="en-GB"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South Korean soldiers in Vietnam: </a:t>
            </a:r>
            <a:r>
              <a:rPr lang="en-GB" sz="1200" kern="1200" dirty="0">
                <a:solidFill>
                  <a:schemeClr val="tx1"/>
                </a:solidFill>
                <a:effectLst/>
                <a:latin typeface="+mn-lt"/>
                <a:ea typeface="+mn-ea"/>
                <a:cs typeface="+mn-cs"/>
              </a:rPr>
              <a:t>CC BY 2.0/Phillip Kemp/Wikimedia, https://commons.wikimedia.org/wiki/File:Photo_taken_by_Phillip_Kemp_from_cockpit_after_sling-loading_water_drums_to_outpost..jpg</a:t>
            </a:r>
          </a:p>
          <a:p>
            <a:pPr lvl="0"/>
            <a:r>
              <a:rPr lang="en-US" sz="1200" kern="1200" dirty="0">
                <a:solidFill>
                  <a:schemeClr val="tx1"/>
                </a:solidFill>
                <a:effectLst/>
                <a:latin typeface="+mn-lt"/>
                <a:ea typeface="+mn-ea"/>
                <a:cs typeface="+mn-cs"/>
              </a:rPr>
              <a:t>© Author/Guy Birks, taken at the Joint Security Area, </a:t>
            </a:r>
            <a:r>
              <a:rPr lang="en-US" sz="1200" kern="1200" dirty="0" err="1">
                <a:solidFill>
                  <a:schemeClr val="tx1"/>
                </a:solidFill>
                <a:effectLst/>
                <a:latin typeface="+mn-lt"/>
                <a:ea typeface="+mn-ea"/>
                <a:cs typeface="+mn-cs"/>
              </a:rPr>
              <a:t>Panmunjeom</a:t>
            </a:r>
            <a:r>
              <a:rPr lang="en-US" sz="1200" kern="1200" dirty="0">
                <a:solidFill>
                  <a:schemeClr val="tx1"/>
                </a:solidFill>
                <a:effectLst/>
                <a:latin typeface="+mn-lt"/>
                <a:ea typeface="+mn-ea"/>
                <a:cs typeface="+mn-cs"/>
              </a:rPr>
              <a:t>, South Korea, 2012</a:t>
            </a:r>
            <a:endParaRPr lang="en-GB" sz="1200" kern="1200" dirty="0">
              <a:solidFill>
                <a:schemeClr val="tx1"/>
              </a:solidFill>
              <a:effectLst/>
              <a:latin typeface="+mn-lt"/>
              <a:ea typeface="+mn-ea"/>
              <a:cs typeface="+mn-cs"/>
            </a:endParaRPr>
          </a:p>
          <a:p>
            <a:pPr lvl="0"/>
            <a:r>
              <a:rPr lang="en-GB" sz="1200" kern="1200" dirty="0" err="1">
                <a:solidFill>
                  <a:schemeClr val="tx1"/>
                </a:solidFill>
                <a:effectLst/>
                <a:latin typeface="+mn-lt"/>
                <a:ea typeface="+mn-ea"/>
                <a:cs typeface="+mn-cs"/>
              </a:rPr>
              <a:t>Mangwol</a:t>
            </a:r>
            <a:r>
              <a:rPr lang="en-GB" sz="1200" kern="1200" dirty="0">
                <a:solidFill>
                  <a:schemeClr val="tx1"/>
                </a:solidFill>
                <a:effectLst/>
                <a:latin typeface="+mn-lt"/>
                <a:ea typeface="+mn-ea"/>
                <a:cs typeface="+mn-cs"/>
              </a:rPr>
              <a:t>-dong cemetery: CC BY-SA 3.0/Rhythm/Wikimedia, https://commons.wikimedia.org/w/index.php?curid=4089746</a:t>
            </a:r>
          </a:p>
          <a:p>
            <a:pPr lvl="0"/>
            <a:r>
              <a:rPr lang="en-GB" sz="1200" kern="1200" dirty="0">
                <a:solidFill>
                  <a:schemeClr val="tx1"/>
                </a:solidFill>
                <a:effectLst/>
                <a:latin typeface="+mn-lt"/>
                <a:ea typeface="+mn-ea"/>
                <a:cs typeface="+mn-cs"/>
              </a:rPr>
              <a:t>Chun Doo-</a:t>
            </a:r>
            <a:r>
              <a:rPr lang="en-GB" sz="1200" kern="1200" dirty="0" err="1">
                <a:solidFill>
                  <a:schemeClr val="tx1"/>
                </a:solidFill>
                <a:effectLst/>
                <a:latin typeface="+mn-lt"/>
                <a:ea typeface="+mn-ea"/>
                <a:cs typeface="+mn-cs"/>
              </a:rPr>
              <a:t>hwan</a:t>
            </a:r>
            <a:r>
              <a:rPr lang="en-GB" sz="1200" kern="1200" dirty="0">
                <a:solidFill>
                  <a:schemeClr val="tx1"/>
                </a:solidFill>
                <a:effectLst/>
                <a:latin typeface="+mn-lt"/>
                <a:ea typeface="+mn-ea"/>
                <a:cs typeface="+mn-cs"/>
              </a:rPr>
              <a:t> and Claude M. </a:t>
            </a:r>
            <a:r>
              <a:rPr lang="en-GB" sz="1200" kern="1200" dirty="0" err="1">
                <a:solidFill>
                  <a:schemeClr val="tx1"/>
                </a:solidFill>
                <a:effectLst/>
                <a:latin typeface="+mn-lt"/>
                <a:ea typeface="+mn-ea"/>
                <a:cs typeface="+mn-cs"/>
              </a:rPr>
              <a:t>Kicklighter</a:t>
            </a:r>
            <a:r>
              <a:rPr lang="en-GB" sz="1200" kern="1200" dirty="0">
                <a:solidFill>
                  <a:schemeClr val="tx1"/>
                </a:solidFill>
                <a:effectLst/>
                <a:latin typeface="+mn-lt"/>
                <a:ea typeface="+mn-ea"/>
                <a:cs typeface="+mn-cs"/>
              </a:rPr>
              <a:t>, US Department of </a:t>
            </a:r>
            <a:r>
              <a:rPr lang="en-GB" sz="1200" kern="1200" dirty="0" err="1">
                <a:solidFill>
                  <a:schemeClr val="tx1"/>
                </a:solidFill>
                <a:effectLst/>
                <a:latin typeface="+mn-lt"/>
                <a:ea typeface="+mn-ea"/>
                <a:cs typeface="+mn-cs"/>
              </a:rPr>
              <a:t>Defense</a:t>
            </a:r>
            <a:r>
              <a:rPr lang="en-GB" sz="1200" kern="1200" dirty="0">
                <a:solidFill>
                  <a:schemeClr val="tx1"/>
                </a:solidFill>
                <a:effectLst/>
                <a:latin typeface="+mn-lt"/>
                <a:ea typeface="+mn-ea"/>
                <a:cs typeface="+mn-cs"/>
              </a:rPr>
              <a:t>, https://commons.wikimedia.org/w/index.php?curid=16569008</a:t>
            </a:r>
          </a:p>
          <a:p>
            <a:pPr lvl="0"/>
            <a:r>
              <a:rPr lang="en-GB" sz="1200" kern="1200" dirty="0">
                <a:solidFill>
                  <a:schemeClr val="tx1"/>
                </a:solidFill>
                <a:effectLst/>
                <a:latin typeface="+mn-lt"/>
                <a:ea typeface="+mn-ea"/>
                <a:cs typeface="+mn-cs"/>
              </a:rPr>
              <a:t>© Kim Newton All Rights Reserved; </a:t>
            </a:r>
            <a:r>
              <a:rPr lang="en-US" sz="1200" kern="1200" dirty="0">
                <a:solidFill>
                  <a:schemeClr val="tx1"/>
                </a:solidFill>
                <a:effectLst/>
                <a:latin typeface="+mn-lt"/>
                <a:ea typeface="+mn-ea"/>
                <a:cs typeface="+mn-cs"/>
              </a:rPr>
              <a:t>https://global.arizona.edu/sites/default/files/Newton_Seoul_1987_0.jpg; see article </a:t>
            </a:r>
            <a:r>
              <a:rPr lang="en-GB" sz="1200" kern="1200">
                <a:solidFill>
                  <a:schemeClr val="tx1"/>
                </a:solidFill>
                <a:effectLst/>
                <a:latin typeface="+mn-lt"/>
                <a:ea typeface="+mn-ea"/>
                <a:cs typeface="+mn-cs"/>
              </a:rPr>
              <a:t>https://global.arizona.edu/news/ua-journalist-delivers-historic-photo-south-korean-leader</a:t>
            </a:r>
          </a:p>
          <a:p>
            <a:endParaRPr lang="en-US" dirty="0"/>
          </a:p>
        </p:txBody>
      </p:sp>
      <p:sp>
        <p:nvSpPr>
          <p:cNvPr id="4" name="Slide Number Placeholder 3"/>
          <p:cNvSpPr>
            <a:spLocks noGrp="1"/>
          </p:cNvSpPr>
          <p:nvPr>
            <p:ph type="sldNum" sz="quarter" idx="10"/>
          </p:nvPr>
        </p:nvSpPr>
        <p:spPr/>
        <p:txBody>
          <a:bodyPr/>
          <a:lstStyle/>
          <a:p>
            <a:fld id="{1CB93A2A-0A60-9E4C-B30E-C3D88B0E381D}" type="slidenum">
              <a:rPr lang="en-US" smtClean="0"/>
              <a:t>2</a:t>
            </a:fld>
            <a:endParaRPr lang="en-US"/>
          </a:p>
        </p:txBody>
      </p:sp>
    </p:spTree>
    <p:extLst>
      <p:ext uri="{BB962C8B-B14F-4D97-AF65-F5344CB8AC3E}">
        <p14:creationId xmlns:p14="http://schemas.microsoft.com/office/powerpoint/2010/main" val="5865224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838200" y="6356350"/>
            <a:ext cx="27432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3978965" y="6356350"/>
            <a:ext cx="4628321" cy="365125"/>
          </a:xfrm>
          <a:prstGeom prst="rect">
            <a:avLst/>
          </a:prstGeom>
        </p:spPr>
        <p:txBody>
          <a:bodyPr/>
          <a:lstStyle>
            <a:lvl1pPr algn="ctr">
              <a:defRPr>
                <a:latin typeface="Arial" panose="020B0604020202020204" pitchFamily="34" charset="0"/>
                <a:cs typeface="Arial" panose="020B0604020202020204" pitchFamily="34" charset="0"/>
              </a:defRPr>
            </a:lvl1pPr>
          </a:lstStyle>
          <a:p>
            <a:fld id="{91DB7F08-A76A-C04F-AC2D-B8A23795015F}" type="slidenum">
              <a:rPr lang="en-US" smtClean="0"/>
              <a:pPr/>
              <a:t>‹#›</a:t>
            </a:fld>
            <a:endParaRPr lang="en-US"/>
          </a:p>
        </p:txBody>
      </p:sp>
      <p:sp>
        <p:nvSpPr>
          <p:cNvPr id="7" name="Title Placeholder 1"/>
          <p:cNvSpPr>
            <a:spLocks noGrp="1"/>
          </p:cNvSpPr>
          <p:nvPr>
            <p:ph type="title"/>
          </p:nvPr>
        </p:nvSpPr>
        <p:spPr>
          <a:xfrm>
            <a:off x="720000" y="360000"/>
            <a:ext cx="10515600" cy="1325563"/>
          </a:xfrm>
          <a:prstGeom prst="rect">
            <a:avLst/>
          </a:prstGeom>
        </p:spPr>
        <p:txBody>
          <a:bodyPr vert="horz" lIns="0" tIns="0" rIns="0" bIns="0" rtlCol="0" anchor="t" anchorCtr="0">
            <a:normAutofit/>
          </a:bodyPr>
          <a:lstStyle/>
          <a:p>
            <a:r>
              <a:rPr lang="en-US" dirty="0"/>
              <a:t>Click to edit Master title style</a:t>
            </a:r>
          </a:p>
        </p:txBody>
      </p:sp>
      <p:sp>
        <p:nvSpPr>
          <p:cNvPr id="8" name="Text Placeholder 2"/>
          <p:cNvSpPr>
            <a:spLocks noGrp="1"/>
          </p:cNvSpPr>
          <p:nvPr>
            <p:ph idx="1"/>
          </p:nvPr>
        </p:nvSpPr>
        <p:spPr>
          <a:xfrm>
            <a:off x="720000" y="1620000"/>
            <a:ext cx="10515600" cy="4351338"/>
          </a:xfrm>
          <a:prstGeom prst="rect">
            <a:avLst/>
          </a:prstGeom>
        </p:spPr>
        <p:txBody>
          <a:bodyPr vert="horz" lIns="0" tIns="0" rIns="0" bIns="0" rtlCol="0">
            <a:normAutofit/>
          </a:bodyPr>
          <a:lstStyle>
            <a:lvl1pPr>
              <a:defRPr sz="24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2427863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t" anchorCtr="0">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a:extLst>
              <a:ext uri="{FF2B5EF4-FFF2-40B4-BE49-F238E27FC236}">
                <a16:creationId xmlns:a16="http://schemas.microsoft.com/office/drawing/2014/main" id="{62A55CFA-19C1-4766-B625-9C7B34FF4224}"/>
              </a:ext>
            </a:extLst>
          </p:cNvPr>
          <p:cNvSpPr txBox="1"/>
          <p:nvPr userDrawn="1"/>
        </p:nvSpPr>
        <p:spPr>
          <a:xfrm>
            <a:off x="140434" y="6394536"/>
            <a:ext cx="7148946" cy="276999"/>
          </a:xfrm>
          <a:prstGeom prst="rect">
            <a:avLst/>
          </a:prstGeom>
          <a:noFill/>
        </p:spPr>
        <p:txBody>
          <a:bodyPr wrap="square" rtlCol="0">
            <a:spAutoFit/>
          </a:bodyPr>
          <a:lstStyle/>
          <a:p>
            <a:r>
              <a:rPr lang="en-US" sz="1200" dirty="0">
                <a:latin typeface="Arial Rounded MT" charset="0"/>
                <a:ea typeface="Arial Rounded MT" charset="0"/>
                <a:cs typeface="Arial Rounded MT" charset="0"/>
              </a:rPr>
              <a:t>Exploring and Teaching the Korean War </a:t>
            </a:r>
            <a:r>
              <a:rPr lang="en-US" sz="1200" dirty="0">
                <a:solidFill>
                  <a:schemeClr val="accent5">
                    <a:lumMod val="75000"/>
                  </a:schemeClr>
                </a:solidFill>
                <a:latin typeface="Arial Rounded MT" charset="0"/>
                <a:ea typeface="Arial Rounded MT" charset="0"/>
                <a:cs typeface="Arial Rounded MT" charset="0"/>
              </a:rPr>
              <a:t>| Lesson 7.3</a:t>
            </a:r>
          </a:p>
        </p:txBody>
      </p:sp>
      <p:pic>
        <p:nvPicPr>
          <p:cNvPr id="8" name="Picture 7">
            <a:extLst>
              <a:ext uri="{FF2B5EF4-FFF2-40B4-BE49-F238E27FC236}">
                <a16:creationId xmlns:a16="http://schemas.microsoft.com/office/drawing/2014/main" id="{4D5294E6-D97D-4975-BA83-6E167677D1DC}"/>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8597553" y="6155943"/>
            <a:ext cx="1244600" cy="413502"/>
          </a:xfrm>
          <a:prstGeom prst="rect">
            <a:avLst/>
          </a:prstGeom>
        </p:spPr>
      </p:pic>
      <p:pic>
        <p:nvPicPr>
          <p:cNvPr id="9" name="Picture 8">
            <a:extLst>
              <a:ext uri="{FF2B5EF4-FFF2-40B4-BE49-F238E27FC236}">
                <a16:creationId xmlns:a16="http://schemas.microsoft.com/office/drawing/2014/main" id="{2964E386-5C5D-4D8D-9744-182699CB0F87}"/>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9994553" y="5794901"/>
            <a:ext cx="1205442" cy="850900"/>
          </a:xfrm>
          <a:prstGeom prst="rect">
            <a:avLst/>
          </a:prstGeom>
        </p:spPr>
      </p:pic>
      <p:sp>
        <p:nvSpPr>
          <p:cNvPr id="10" name="Rectangle 9"/>
          <p:cNvSpPr/>
          <p:nvPr userDrawn="1"/>
        </p:nvSpPr>
        <p:spPr>
          <a:xfrm>
            <a:off x="0" y="6729881"/>
            <a:ext cx="12192000" cy="133493"/>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11273567" y="5828033"/>
            <a:ext cx="814552" cy="814552"/>
          </a:xfrm>
          <a:prstGeom prst="rect">
            <a:avLst/>
          </a:prstGeom>
        </p:spPr>
      </p:pic>
      <p:sp>
        <p:nvSpPr>
          <p:cNvPr id="12" name="Slide Number Placeholder 5">
            <a:extLst>
              <a:ext uri="{FF2B5EF4-FFF2-40B4-BE49-F238E27FC236}">
                <a16:creationId xmlns:a16="http://schemas.microsoft.com/office/drawing/2014/main" id="{FC54490D-E178-A342-AA97-2224F88F91B3}"/>
              </a:ext>
            </a:extLst>
          </p:cNvPr>
          <p:cNvSpPr>
            <a:spLocks noGrp="1"/>
          </p:cNvSpPr>
          <p:nvPr>
            <p:ph type="sldNum" sz="quarter" idx="4"/>
          </p:nvPr>
        </p:nvSpPr>
        <p:spPr>
          <a:xfrm>
            <a:off x="3978965" y="6356350"/>
            <a:ext cx="4628321" cy="365125"/>
          </a:xfrm>
          <a:prstGeom prst="rect">
            <a:avLst/>
          </a:prstGeom>
        </p:spPr>
        <p:txBody>
          <a:bodyPr/>
          <a:lstStyle>
            <a:lvl1pPr algn="ctr">
              <a:defRPr>
                <a:latin typeface="Arial" panose="020B0604020202020204" pitchFamily="34" charset="0"/>
                <a:cs typeface="Arial" panose="020B0604020202020204" pitchFamily="34" charset="0"/>
              </a:defRPr>
            </a:lvl1pPr>
          </a:lstStyle>
          <a:p>
            <a:fld id="{91DB7F08-A76A-C04F-AC2D-B8A23795015F}" type="slidenum">
              <a:rPr lang="en-US" smtClean="0"/>
              <a:pPr/>
              <a:t>‹#›</a:t>
            </a:fld>
            <a:endParaRPr lang="en-US"/>
          </a:p>
        </p:txBody>
      </p:sp>
    </p:spTree>
    <p:extLst>
      <p:ext uri="{BB962C8B-B14F-4D97-AF65-F5344CB8AC3E}">
        <p14:creationId xmlns:p14="http://schemas.microsoft.com/office/powerpoint/2010/main" val="1267814424"/>
      </p:ext>
    </p:extLst>
  </p:cSld>
  <p:clrMap bg1="lt1" tx1="dk1" bg2="lt2" tx2="dk2" accent1="accent1" accent2="accent2" accent3="accent3" accent4="accent4" accent5="accent5" accent6="accent6" hlink="hlink" folHlink="folHlink"/>
  <p:sldLayoutIdLst>
    <p:sldLayoutId id="2147483649"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Arial" charset="0"/>
          <a:ea typeface="Arial" charset="0"/>
          <a:cs typeface="Arial" charset="0"/>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Arial" charset="0"/>
          <a:ea typeface="Arial" charset="0"/>
          <a:cs typeface="Arial" charset="0"/>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Arial" charset="0"/>
          <a:ea typeface="Arial" charset="0"/>
          <a:cs typeface="Arial" charset="0"/>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Arial" charset="0"/>
          <a:ea typeface="Arial" charset="0"/>
          <a:cs typeface="Arial" charset="0"/>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Arial" charset="0"/>
          <a:ea typeface="Arial" charset="0"/>
          <a:cs typeface="Arial" charset="0"/>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7.jpeg"/><Relationship Id="rId11" Type="http://schemas.openxmlformats.org/officeDocument/2006/relationships/image" Target="../media/image12.jpeg"/><Relationship Id="rId5" Type="http://schemas.openxmlformats.org/officeDocument/2006/relationships/image" Target="../media/image6.tiff"/><Relationship Id="rId10" Type="http://schemas.openxmlformats.org/officeDocument/2006/relationships/image" Target="../media/image11.jpeg"/><Relationship Id="rId4" Type="http://schemas.openxmlformats.org/officeDocument/2006/relationships/image" Target="../media/image5.jpeg"/><Relationship Id="rId9"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Straight Connector 18">
            <a:extLst>
              <a:ext uri="{FF2B5EF4-FFF2-40B4-BE49-F238E27FC236}">
                <a16:creationId xmlns:a16="http://schemas.microsoft.com/office/drawing/2014/main" id="{1EFDEA29-2027-C548-8640-27CC7FFED618}"/>
              </a:ext>
            </a:extLst>
          </p:cNvPr>
          <p:cNvCxnSpPr/>
          <p:nvPr/>
        </p:nvCxnSpPr>
        <p:spPr>
          <a:xfrm>
            <a:off x="0" y="2135948"/>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B7F2685-671C-AF41-A2F0-39452B1D8ED6}"/>
              </a:ext>
            </a:extLst>
          </p:cNvPr>
          <p:cNvCxnSpPr/>
          <p:nvPr/>
        </p:nvCxnSpPr>
        <p:spPr>
          <a:xfrm>
            <a:off x="0" y="4011389"/>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D43E42F-BBC5-6C49-A580-2EA6F2AAED74}"/>
              </a:ext>
            </a:extLst>
          </p:cNvPr>
          <p:cNvCxnSpPr>
            <a:cxnSpLocks/>
          </p:cNvCxnSpPr>
          <p:nvPr/>
        </p:nvCxnSpPr>
        <p:spPr>
          <a:xfrm>
            <a:off x="4064400" y="0"/>
            <a:ext cx="0" cy="685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1EB9EB19-1285-844E-9086-2A40456E33C7}"/>
              </a:ext>
            </a:extLst>
          </p:cNvPr>
          <p:cNvCxnSpPr>
            <a:cxnSpLocks/>
          </p:cNvCxnSpPr>
          <p:nvPr/>
        </p:nvCxnSpPr>
        <p:spPr>
          <a:xfrm>
            <a:off x="8128800" y="0"/>
            <a:ext cx="0" cy="6858000"/>
          </a:xfrm>
          <a:prstGeom prst="line">
            <a:avLst/>
          </a:prstGeom>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CE067E28-FA9B-1841-A961-D5D0C42EF244}"/>
              </a:ext>
            </a:extLst>
          </p:cNvPr>
          <p:cNvSpPr/>
          <p:nvPr/>
        </p:nvSpPr>
        <p:spPr>
          <a:xfrm>
            <a:off x="201757" y="2334841"/>
            <a:ext cx="3776232" cy="1292662"/>
          </a:xfrm>
          <a:prstGeom prst="rect">
            <a:avLst/>
          </a:prstGeom>
        </p:spPr>
        <p:txBody>
          <a:bodyPr wrap="square" lIns="0" tIns="0" rIns="0" bIns="0">
            <a:spAutoFit/>
          </a:bodyPr>
          <a:lstStyle/>
          <a:p>
            <a:pPr>
              <a:spcAft>
                <a:spcPts val="600"/>
              </a:spcAft>
            </a:pPr>
            <a:r>
              <a:rPr lang="en-US" sz="1200" b="1" dirty="0">
                <a:latin typeface="Arial" panose="020B0604020202020204" pitchFamily="34" charset="0"/>
                <a:cs typeface="Arial" panose="020B0604020202020204" pitchFamily="34" charset="0"/>
              </a:rPr>
              <a:t>D</a:t>
            </a:r>
            <a:r>
              <a:rPr lang="en-US" sz="1200" dirty="0">
                <a:latin typeface="Arial" panose="020B0604020202020204" pitchFamily="34" charset="0"/>
                <a:cs typeface="Arial" panose="020B0604020202020204" pitchFamily="34" charset="0"/>
              </a:rPr>
              <a:t>. Syngman Rhee was forced from power in South Korea. After rigged elections were held, student protestors successfully pushed for the resignation of Rhee. For a year, a fragile democratic government </a:t>
            </a:r>
            <a:r>
              <a:rPr lang="en-US" sz="1200" dirty="0" err="1">
                <a:latin typeface="Arial" panose="020B0604020202020204" pitchFamily="34" charset="0"/>
                <a:cs typeface="Arial" panose="020B0604020202020204" pitchFamily="34" charset="0"/>
              </a:rPr>
              <a:t>admistered</a:t>
            </a:r>
            <a:r>
              <a:rPr lang="en-US" sz="1200" dirty="0">
                <a:latin typeface="Arial" panose="020B0604020202020204" pitchFamily="34" charset="0"/>
                <a:cs typeface="Arial" panose="020B0604020202020204" pitchFamily="34" charset="0"/>
              </a:rPr>
              <a:t> the country. A military coup led by General Park Chung </a:t>
            </a:r>
            <a:r>
              <a:rPr lang="en-US" sz="1200" dirty="0" err="1">
                <a:latin typeface="Arial" panose="020B0604020202020204" pitchFamily="34" charset="0"/>
                <a:cs typeface="Arial" panose="020B0604020202020204" pitchFamily="34" charset="0"/>
              </a:rPr>
              <a:t>Hee</a:t>
            </a:r>
            <a:r>
              <a:rPr lang="en-US" sz="1200" dirty="0">
                <a:latin typeface="Arial" panose="020B0604020202020204" pitchFamily="34" charset="0"/>
                <a:cs typeface="Arial" panose="020B0604020202020204" pitchFamily="34" charset="0"/>
              </a:rPr>
              <a:t> was carried out in 1961, with the resultant termination of the infant democracy.</a:t>
            </a:r>
          </a:p>
        </p:txBody>
      </p:sp>
      <p:sp>
        <p:nvSpPr>
          <p:cNvPr id="24" name="Rectangle 23">
            <a:extLst>
              <a:ext uri="{FF2B5EF4-FFF2-40B4-BE49-F238E27FC236}">
                <a16:creationId xmlns:a16="http://schemas.microsoft.com/office/drawing/2014/main" id="{76B742AE-17D2-CD48-8225-0FBA38A71A79}"/>
              </a:ext>
            </a:extLst>
          </p:cNvPr>
          <p:cNvSpPr/>
          <p:nvPr/>
        </p:nvSpPr>
        <p:spPr>
          <a:xfrm>
            <a:off x="4243459" y="4225978"/>
            <a:ext cx="3747260" cy="1292662"/>
          </a:xfrm>
          <a:prstGeom prst="rect">
            <a:avLst/>
          </a:prstGeom>
        </p:spPr>
        <p:txBody>
          <a:bodyPr wrap="square" lIns="0" tIns="0" rIns="0" bIns="0">
            <a:spAutoFit/>
          </a:bodyPr>
          <a:lstStyle/>
          <a:p>
            <a:pPr>
              <a:spcAft>
                <a:spcPts val="600"/>
              </a:spcAft>
            </a:pPr>
            <a:r>
              <a:rPr lang="en-US" sz="1200" b="1" dirty="0">
                <a:latin typeface="Arial" panose="020B0604020202020204" pitchFamily="34" charset="0"/>
                <a:cs typeface="Arial" panose="020B0604020202020204" pitchFamily="34" charset="0"/>
              </a:rPr>
              <a:t>H</a:t>
            </a:r>
            <a:r>
              <a:rPr lang="en-US" sz="1200" dirty="0">
                <a:latin typeface="Arial" panose="020B0604020202020204" pitchFamily="34" charset="0"/>
                <a:cs typeface="Arial" panose="020B0604020202020204" pitchFamily="34" charset="0"/>
              </a:rPr>
              <a:t>. Both countries carried out a continuous propaganda campaign throughout the period. Propaganda in the North was (and still is) used to promote the cult of the leader, anti-Americanism and ‘anti imperialism’, as well as </a:t>
            </a:r>
            <a:r>
              <a:rPr lang="en-US" sz="1200" dirty="0" err="1">
                <a:latin typeface="Arial" panose="020B0604020202020204" pitchFamily="34" charset="0"/>
                <a:cs typeface="Arial" panose="020B0604020202020204" pitchFamily="34" charset="0"/>
              </a:rPr>
              <a:t>emphasise</a:t>
            </a:r>
            <a:r>
              <a:rPr lang="en-US" sz="1200" dirty="0">
                <a:latin typeface="Arial" panose="020B0604020202020204" pitchFamily="34" charset="0"/>
                <a:cs typeface="Arial" panose="020B0604020202020204" pitchFamily="34" charset="0"/>
              </a:rPr>
              <a:t> ‘Juche’ – self-reliance. A ban on films and music, as well as media censorship, was in place on both sides of the Peninsula. </a:t>
            </a:r>
          </a:p>
        </p:txBody>
      </p:sp>
      <p:sp>
        <p:nvSpPr>
          <p:cNvPr id="25" name="Rectangle 24">
            <a:extLst>
              <a:ext uri="{FF2B5EF4-FFF2-40B4-BE49-F238E27FC236}">
                <a16:creationId xmlns:a16="http://schemas.microsoft.com/office/drawing/2014/main" id="{2BEB7B2A-E3F3-0A4B-896F-2F02076420A0}"/>
              </a:ext>
            </a:extLst>
          </p:cNvPr>
          <p:cNvSpPr/>
          <p:nvPr/>
        </p:nvSpPr>
        <p:spPr>
          <a:xfrm>
            <a:off x="8219882" y="4141174"/>
            <a:ext cx="3829320" cy="1661993"/>
          </a:xfrm>
          <a:prstGeom prst="rect">
            <a:avLst/>
          </a:prstGeom>
        </p:spPr>
        <p:txBody>
          <a:bodyPr wrap="square" lIns="0" tIns="0" rIns="0" bIns="0">
            <a:spAutoFit/>
          </a:bodyPr>
          <a:lstStyle/>
          <a:p>
            <a:pPr>
              <a:spcAft>
                <a:spcPts val="600"/>
              </a:spcAft>
            </a:pPr>
            <a:r>
              <a:rPr lang="en-US" sz="1200" b="1" dirty="0">
                <a:latin typeface="Arial" panose="020B0604020202020204" pitchFamily="34" charset="0"/>
                <a:cs typeface="Arial" panose="020B0604020202020204" pitchFamily="34" charset="0"/>
              </a:rPr>
              <a:t>I</a:t>
            </a:r>
            <a:r>
              <a:rPr lang="en-US" sz="1200" dirty="0">
                <a:latin typeface="Arial" panose="020B0604020202020204" pitchFamily="34" charset="0"/>
                <a:cs typeface="Arial" panose="020B0604020202020204" pitchFamily="34" charset="0"/>
              </a:rPr>
              <a:t>. North Korea attempted an assassination on South Korean President Park. On 21 January 1968, a team of 31 North Korean commandos was sent to Seoul to assassinate President Park Chung </a:t>
            </a:r>
            <a:r>
              <a:rPr lang="en-US" sz="1200" dirty="0" err="1">
                <a:latin typeface="Arial" panose="020B0604020202020204" pitchFamily="34" charset="0"/>
                <a:cs typeface="Arial" panose="020B0604020202020204" pitchFamily="34" charset="0"/>
              </a:rPr>
              <a:t>Hee</a:t>
            </a:r>
            <a:r>
              <a:rPr lang="en-US" sz="1200" dirty="0">
                <a:latin typeface="Arial" panose="020B0604020202020204" pitchFamily="34" charset="0"/>
                <a:cs typeface="Arial" panose="020B0604020202020204" pitchFamily="34" charset="0"/>
              </a:rPr>
              <a:t> but was intercepted by South Korean security forces. All but two were killed. The North also captured a US patrol boat, the US </a:t>
            </a:r>
            <a:r>
              <a:rPr lang="en-US" sz="1200" i="1" dirty="0">
                <a:latin typeface="Arial" panose="020B0604020202020204" pitchFamily="34" charset="0"/>
                <a:cs typeface="Arial" panose="020B0604020202020204" pitchFamily="34" charset="0"/>
              </a:rPr>
              <a:t>Pueblo</a:t>
            </a:r>
            <a:r>
              <a:rPr lang="en-US" sz="1200" dirty="0">
                <a:latin typeface="Arial" panose="020B0604020202020204" pitchFamily="34" charset="0"/>
                <a:cs typeface="Arial" panose="020B0604020202020204" pitchFamily="34" charset="0"/>
              </a:rPr>
              <a:t>. South Korea planned an attempted incursion and assassination mission against Kim Il Sung. It was cancelled after diplomatic relations improved.</a:t>
            </a:r>
          </a:p>
        </p:txBody>
      </p:sp>
      <p:sp>
        <p:nvSpPr>
          <p:cNvPr id="26" name="Rectangle 25">
            <a:extLst>
              <a:ext uri="{FF2B5EF4-FFF2-40B4-BE49-F238E27FC236}">
                <a16:creationId xmlns:a16="http://schemas.microsoft.com/office/drawing/2014/main" id="{5FA2695E-F77A-A245-9A46-734F8B6AEF8D}"/>
              </a:ext>
            </a:extLst>
          </p:cNvPr>
          <p:cNvSpPr/>
          <p:nvPr/>
        </p:nvSpPr>
        <p:spPr>
          <a:xfrm>
            <a:off x="201757" y="4225978"/>
            <a:ext cx="3740470" cy="1661993"/>
          </a:xfrm>
          <a:prstGeom prst="rect">
            <a:avLst/>
          </a:prstGeom>
        </p:spPr>
        <p:txBody>
          <a:bodyPr wrap="square" lIns="0" tIns="0" rIns="0" bIns="0">
            <a:spAutoFit/>
          </a:bodyPr>
          <a:lstStyle/>
          <a:p>
            <a:pPr>
              <a:spcAft>
                <a:spcPts val="600"/>
              </a:spcAft>
            </a:pPr>
            <a:r>
              <a:rPr lang="en-US" sz="1200" b="1" dirty="0">
                <a:latin typeface="Arial" panose="020B0604020202020204" pitchFamily="34" charset="0"/>
                <a:cs typeface="Arial" panose="020B0604020202020204" pitchFamily="34" charset="0"/>
              </a:rPr>
              <a:t>G</a:t>
            </a:r>
            <a:r>
              <a:rPr lang="en-US" sz="1200" dirty="0">
                <a:latin typeface="Arial" panose="020B0604020202020204" pitchFamily="34" charset="0"/>
                <a:cs typeface="Arial" panose="020B0604020202020204" pitchFamily="34" charset="0"/>
              </a:rPr>
              <a:t>. South Korea became involved in the Vietnam War. President Park sent troops in 1964 to support the US intervention. 300,000 South Korean soldiers served in the war until their withdrawal in 1973. South Korea’s decision to join resulted from various underlying causes, including the development of US–ROK relations, political benefits and the promise of economic aid from the United States. North Korea also sought to give aid and assistance to North Vietnam. </a:t>
            </a:r>
          </a:p>
        </p:txBody>
      </p:sp>
      <p:sp>
        <p:nvSpPr>
          <p:cNvPr id="27" name="Rectangle 26">
            <a:extLst>
              <a:ext uri="{FF2B5EF4-FFF2-40B4-BE49-F238E27FC236}">
                <a16:creationId xmlns:a16="http://schemas.microsoft.com/office/drawing/2014/main" id="{AA6031BF-13B0-BC4D-8BFB-DE144EA8791C}"/>
              </a:ext>
            </a:extLst>
          </p:cNvPr>
          <p:cNvSpPr/>
          <p:nvPr/>
        </p:nvSpPr>
        <p:spPr>
          <a:xfrm>
            <a:off x="201757" y="145261"/>
            <a:ext cx="3776232" cy="1846659"/>
          </a:xfrm>
          <a:prstGeom prst="rect">
            <a:avLst/>
          </a:prstGeom>
        </p:spPr>
        <p:txBody>
          <a:bodyPr wrap="square" lIns="0" tIns="0" rIns="0" bIns="0">
            <a:spAutoFit/>
          </a:bodyPr>
          <a:lstStyle/>
          <a:p>
            <a:pPr>
              <a:spcAft>
                <a:spcPts val="600"/>
              </a:spcAft>
            </a:pPr>
            <a:r>
              <a:rPr lang="en-US" sz="1200" b="1" dirty="0">
                <a:latin typeface="Arial" panose="020B0604020202020204" pitchFamily="34" charset="0"/>
                <a:cs typeface="Arial" panose="020B0604020202020204" pitchFamily="34" charset="0"/>
              </a:rPr>
              <a:t>A</a:t>
            </a:r>
            <a:r>
              <a:rPr lang="en-US" sz="1200" dirty="0">
                <a:latin typeface="Arial" panose="020B0604020202020204" pitchFamily="34" charset="0"/>
                <a:cs typeface="Arial" panose="020B0604020202020204" pitchFamily="34" charset="0"/>
              </a:rPr>
              <a:t>. After a short period of détente in the early 1970s, tensions reignited with the ‘Axe Murder Incident’ in 1976, which raised the prospect of a renewal in armed conflict. North Korean soldiers attacked an American work party trying to chop down a tree inside the </a:t>
            </a:r>
            <a:r>
              <a:rPr lang="en-US" sz="1200" dirty="0" err="1">
                <a:latin typeface="Arial" panose="020B0604020202020204" pitchFamily="34" charset="0"/>
                <a:cs typeface="Arial" panose="020B0604020202020204" pitchFamily="34" charset="0"/>
              </a:rPr>
              <a:t>demilitarised</a:t>
            </a:r>
            <a:r>
              <a:rPr lang="en-US" sz="1200" dirty="0">
                <a:latin typeface="Arial" panose="020B0604020202020204" pitchFamily="34" charset="0"/>
                <a:cs typeface="Arial" panose="020B0604020202020204" pitchFamily="34" charset="0"/>
              </a:rPr>
              <a:t> zone between North and South Korea. Two US army officers were killed. Readiness levels for American forces in Korea were raised to DEFCON 3 and rocket attacks were considered. However, the South Korean president did not push for military action.</a:t>
            </a:r>
          </a:p>
        </p:txBody>
      </p:sp>
      <p:sp>
        <p:nvSpPr>
          <p:cNvPr id="28" name="TextBox 27">
            <a:extLst>
              <a:ext uri="{FF2B5EF4-FFF2-40B4-BE49-F238E27FC236}">
                <a16:creationId xmlns:a16="http://schemas.microsoft.com/office/drawing/2014/main" id="{46DF7E2A-D1E5-E941-B0C9-7B24887E0CF5}"/>
              </a:ext>
            </a:extLst>
          </p:cNvPr>
          <p:cNvSpPr txBox="1"/>
          <p:nvPr/>
        </p:nvSpPr>
        <p:spPr>
          <a:xfrm>
            <a:off x="4211944" y="2316404"/>
            <a:ext cx="3778775" cy="1477328"/>
          </a:xfrm>
          <a:prstGeom prst="rect">
            <a:avLst/>
          </a:prstGeom>
          <a:noFill/>
        </p:spPr>
        <p:txBody>
          <a:bodyPr wrap="square" lIns="0" tIns="0" rIns="0" bIns="0" rtlCol="0">
            <a:spAutoFit/>
          </a:bodyPr>
          <a:lstStyle/>
          <a:p>
            <a:r>
              <a:rPr lang="en-US" sz="1200" b="1" dirty="0">
                <a:latin typeface="Arial" panose="020B0604020202020204" pitchFamily="34" charset="0"/>
                <a:cs typeface="Arial" panose="020B0604020202020204" pitchFamily="34" charset="0"/>
              </a:rPr>
              <a:t>E</a:t>
            </a:r>
            <a:r>
              <a:rPr lang="en-US" sz="1200" dirty="0">
                <a:latin typeface="Arial" panose="020B0604020202020204" pitchFamily="34" charset="0"/>
                <a:cs typeface="Arial" panose="020B0604020202020204" pitchFamily="34" charset="0"/>
              </a:rPr>
              <a:t>. President Park was assassinated by his intelligence chief after an argument in 1979. A military coup directed by Chun Doo-Hwan was opposed by protestors in the city of Gwangju in May 1980. Student demonstrators, labelled as ‘communist </a:t>
            </a:r>
            <a:r>
              <a:rPr lang="en-US" sz="1200" dirty="0" err="1">
                <a:latin typeface="Arial" panose="020B0604020202020204" pitchFamily="34" charset="0"/>
                <a:cs typeface="Arial" panose="020B0604020202020204" pitchFamily="34" charset="0"/>
              </a:rPr>
              <a:t>sympathisers</a:t>
            </a:r>
            <a:r>
              <a:rPr lang="en-US" sz="1200" dirty="0">
                <a:latin typeface="Arial" panose="020B0604020202020204" pitchFamily="34" charset="0"/>
                <a:cs typeface="Arial" panose="020B0604020202020204" pitchFamily="34" charset="0"/>
              </a:rPr>
              <a:t>’, were brutally put down, with around 160 killed. The uprising failed but served to inspire pro-democracy movements in the latter part of the decade. </a:t>
            </a:r>
          </a:p>
        </p:txBody>
      </p:sp>
      <p:sp>
        <p:nvSpPr>
          <p:cNvPr id="29" name="Rectangle 28">
            <a:extLst>
              <a:ext uri="{FF2B5EF4-FFF2-40B4-BE49-F238E27FC236}">
                <a16:creationId xmlns:a16="http://schemas.microsoft.com/office/drawing/2014/main" id="{63037608-773C-C84B-9FE2-1A92F15F7255}"/>
              </a:ext>
            </a:extLst>
          </p:cNvPr>
          <p:cNvSpPr/>
          <p:nvPr/>
        </p:nvSpPr>
        <p:spPr>
          <a:xfrm>
            <a:off x="8219882" y="2310159"/>
            <a:ext cx="3716086" cy="1477328"/>
          </a:xfrm>
          <a:prstGeom prst="rect">
            <a:avLst/>
          </a:prstGeom>
        </p:spPr>
        <p:txBody>
          <a:bodyPr wrap="square" lIns="0" tIns="0" rIns="0" bIns="0">
            <a:spAutoFit/>
          </a:bodyPr>
          <a:lstStyle/>
          <a:p>
            <a:pPr>
              <a:spcAft>
                <a:spcPts val="600"/>
              </a:spcAft>
            </a:pPr>
            <a:r>
              <a:rPr lang="en-US" sz="1200" b="1" dirty="0">
                <a:latin typeface="Arial" panose="020B0604020202020204" pitchFamily="34" charset="0"/>
                <a:cs typeface="Arial" panose="020B0604020202020204" pitchFamily="34" charset="0"/>
              </a:rPr>
              <a:t>F. </a:t>
            </a:r>
            <a:r>
              <a:rPr lang="en-US" sz="1200" dirty="0">
                <a:latin typeface="Arial" panose="020B0604020202020204" pitchFamily="34" charset="0"/>
                <a:cs typeface="Arial" panose="020B0604020202020204" pitchFamily="34" charset="0"/>
              </a:rPr>
              <a:t>Pro-democracy movements in South Korea swept the country. Free elections were held in 1987. The USSR collapsed. Kim Il Sung was deprived of resources and support, to the extent that it contributed towards the development of the famine in the mid- to late-1990s. However, Kim continued to maintain firm control over North Korea and started to accelerate moves towards a nuclear weapons capability.</a:t>
            </a:r>
          </a:p>
        </p:txBody>
      </p:sp>
      <p:sp>
        <p:nvSpPr>
          <p:cNvPr id="30" name="Rectangle 29">
            <a:extLst>
              <a:ext uri="{FF2B5EF4-FFF2-40B4-BE49-F238E27FC236}">
                <a16:creationId xmlns:a16="http://schemas.microsoft.com/office/drawing/2014/main" id="{CDFCCC13-0919-6D46-BFA2-C35CB492923E}"/>
              </a:ext>
            </a:extLst>
          </p:cNvPr>
          <p:cNvSpPr/>
          <p:nvPr/>
        </p:nvSpPr>
        <p:spPr>
          <a:xfrm>
            <a:off x="4214487" y="145261"/>
            <a:ext cx="3776232" cy="738664"/>
          </a:xfrm>
          <a:prstGeom prst="rect">
            <a:avLst/>
          </a:prstGeom>
        </p:spPr>
        <p:txBody>
          <a:bodyPr wrap="square" lIns="0" tIns="0" rIns="0" bIns="0">
            <a:spAutoFit/>
          </a:bodyPr>
          <a:lstStyle/>
          <a:p>
            <a:pPr>
              <a:spcAft>
                <a:spcPts val="600"/>
              </a:spcAft>
            </a:pPr>
            <a:r>
              <a:rPr lang="en-US" sz="1200" b="1" dirty="0">
                <a:latin typeface="Arial" panose="020B0604020202020204" pitchFamily="34" charset="0"/>
                <a:cs typeface="Arial" panose="020B0604020202020204" pitchFamily="34" charset="0"/>
              </a:rPr>
              <a:t>B</a:t>
            </a:r>
            <a:r>
              <a:rPr lang="en-US" sz="1200" dirty="0">
                <a:latin typeface="Arial" panose="020B0604020202020204" pitchFamily="34" charset="0"/>
                <a:cs typeface="Arial" panose="020B0604020202020204" pitchFamily="34" charset="0"/>
              </a:rPr>
              <a:t>. Kim Il Sung maintained power from 1953 to 1994, when he passed away as a result of a stroke. He used a mix of propaganda, terror and ideology to maintain control over North Korea throughout the period. </a:t>
            </a:r>
          </a:p>
        </p:txBody>
      </p:sp>
      <p:sp>
        <p:nvSpPr>
          <p:cNvPr id="31" name="Rectangle 30">
            <a:extLst>
              <a:ext uri="{FF2B5EF4-FFF2-40B4-BE49-F238E27FC236}">
                <a16:creationId xmlns:a16="http://schemas.microsoft.com/office/drawing/2014/main" id="{2A54D1DA-D829-7843-A94F-3236DA8F2BFD}"/>
              </a:ext>
            </a:extLst>
          </p:cNvPr>
          <p:cNvSpPr/>
          <p:nvPr/>
        </p:nvSpPr>
        <p:spPr>
          <a:xfrm>
            <a:off x="8272970" y="156410"/>
            <a:ext cx="3776232" cy="1477328"/>
          </a:xfrm>
          <a:prstGeom prst="rect">
            <a:avLst/>
          </a:prstGeom>
        </p:spPr>
        <p:txBody>
          <a:bodyPr wrap="square" lIns="0" tIns="0" rIns="0" bIns="0">
            <a:spAutoFit/>
          </a:bodyPr>
          <a:lstStyle/>
          <a:p>
            <a:pPr>
              <a:spcAft>
                <a:spcPts val="600"/>
              </a:spcAft>
            </a:pPr>
            <a:r>
              <a:rPr lang="en-US" sz="1200" b="1" dirty="0">
                <a:latin typeface="Arial" panose="020B0604020202020204" pitchFamily="34" charset="0"/>
                <a:cs typeface="Arial" panose="020B0604020202020204" pitchFamily="34" charset="0"/>
              </a:rPr>
              <a:t>C</a:t>
            </a:r>
            <a:r>
              <a:rPr lang="en-US" sz="1200" dirty="0">
                <a:latin typeface="Arial" panose="020B0604020202020204" pitchFamily="34" charset="0"/>
                <a:cs typeface="Arial" panose="020B0604020202020204" pitchFamily="34" charset="0"/>
              </a:rPr>
              <a:t>.  An attempt to kill South Korean President Chun Doo Hwan took place when North Korea planted a bomb in a mausoleum in Yangon, Myanmar during a visit by Chun. He survived but 21 people, including some government ministers, were killed. On 29 November 1987, a bomb planted on a Korean Air flight exploded over the Andaman Sea, killing all 115 people on board. Seoul accused Pyongyang, which denied involvement.</a:t>
            </a:r>
          </a:p>
        </p:txBody>
      </p:sp>
      <p:sp>
        <p:nvSpPr>
          <p:cNvPr id="33" name="TextBox 32">
            <a:extLst>
              <a:ext uri="{FF2B5EF4-FFF2-40B4-BE49-F238E27FC236}">
                <a16:creationId xmlns:a16="http://schemas.microsoft.com/office/drawing/2014/main" id="{016CB360-A64D-5E44-A4C2-51121DB1A19D}"/>
              </a:ext>
            </a:extLst>
          </p:cNvPr>
          <p:cNvSpPr txBox="1"/>
          <p:nvPr/>
        </p:nvSpPr>
        <p:spPr>
          <a:xfrm>
            <a:off x="4745489" y="6348204"/>
            <a:ext cx="2743200" cy="276999"/>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algn="ctr"/>
            <a:r>
              <a:rPr lang="en-US" b="1" dirty="0">
                <a:solidFill>
                  <a:srgbClr val="0070C0"/>
                </a:solidFill>
              </a:rPr>
              <a:t>Resource sheet 7.3A</a:t>
            </a:r>
          </a:p>
        </p:txBody>
      </p:sp>
    </p:spTree>
    <p:extLst>
      <p:ext uri="{BB962C8B-B14F-4D97-AF65-F5344CB8AC3E}">
        <p14:creationId xmlns:p14="http://schemas.microsoft.com/office/powerpoint/2010/main" val="470342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a:extLst>
              <a:ext uri="{FF2B5EF4-FFF2-40B4-BE49-F238E27FC236}">
                <a16:creationId xmlns:a16="http://schemas.microsoft.com/office/drawing/2014/main" id="{4C9C403E-BD36-BC45-9798-66ACFBA63F3E}"/>
              </a:ext>
            </a:extLst>
          </p:cNvPr>
          <p:cNvPicPr>
            <a:picLocks/>
          </p:cNvPicPr>
          <p:nvPr/>
        </p:nvPicPr>
        <p:blipFill rotWithShape="1">
          <a:blip r:embed="rId3" cstate="screen">
            <a:extLst>
              <a:ext uri="{28A0092B-C50C-407E-A947-70E740481C1C}">
                <a14:useLocalDpi xmlns:a14="http://schemas.microsoft.com/office/drawing/2010/main"/>
              </a:ext>
            </a:extLst>
          </a:blip>
          <a:srcRect/>
          <a:stretch/>
        </p:blipFill>
        <p:spPr>
          <a:xfrm>
            <a:off x="0" y="9945"/>
            <a:ext cx="4053600" cy="1908000"/>
          </a:xfrm>
          <a:prstGeom prst="rect">
            <a:avLst/>
          </a:prstGeom>
          <a:ln w="38100">
            <a:noFill/>
          </a:ln>
        </p:spPr>
      </p:pic>
      <p:pic>
        <p:nvPicPr>
          <p:cNvPr id="37" name="Picture 36">
            <a:extLst>
              <a:ext uri="{FF2B5EF4-FFF2-40B4-BE49-F238E27FC236}">
                <a16:creationId xmlns:a16="http://schemas.microsoft.com/office/drawing/2014/main" id="{7F59F43E-84B9-4042-9FE4-9FC286C88ADE}"/>
              </a:ext>
            </a:extLst>
          </p:cNvPr>
          <p:cNvPicPr>
            <a:picLocks/>
          </p:cNvPicPr>
          <p:nvPr/>
        </p:nvPicPr>
        <p:blipFill rotWithShape="1">
          <a:blip r:embed="rId4" cstate="screen">
            <a:extLst>
              <a:ext uri="{28A0092B-C50C-407E-A947-70E740481C1C}">
                <a14:useLocalDpi xmlns:a14="http://schemas.microsoft.com/office/drawing/2010/main"/>
              </a:ext>
            </a:extLst>
          </a:blip>
          <a:srcRect/>
          <a:stretch/>
        </p:blipFill>
        <p:spPr>
          <a:xfrm>
            <a:off x="8107200" y="1927889"/>
            <a:ext cx="4053600" cy="1908000"/>
          </a:xfrm>
          <a:prstGeom prst="rect">
            <a:avLst/>
          </a:prstGeom>
          <a:ln w="38100">
            <a:noFill/>
          </a:ln>
        </p:spPr>
      </p:pic>
      <p:pic>
        <p:nvPicPr>
          <p:cNvPr id="38" name="Picture 37">
            <a:extLst>
              <a:ext uri="{FF2B5EF4-FFF2-40B4-BE49-F238E27FC236}">
                <a16:creationId xmlns:a16="http://schemas.microsoft.com/office/drawing/2014/main" id="{35DCEFC5-ACDD-4F47-B7E9-218521278044}"/>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9201010" y="9945"/>
            <a:ext cx="1878735" cy="1908000"/>
          </a:xfrm>
          <a:prstGeom prst="rect">
            <a:avLst/>
          </a:prstGeom>
          <a:ln w="38100">
            <a:noFill/>
          </a:ln>
        </p:spPr>
      </p:pic>
      <p:pic>
        <p:nvPicPr>
          <p:cNvPr id="39" name="Picture 38">
            <a:extLst>
              <a:ext uri="{FF2B5EF4-FFF2-40B4-BE49-F238E27FC236}">
                <a16:creationId xmlns:a16="http://schemas.microsoft.com/office/drawing/2014/main" id="{F2182BD7-69E4-544A-973B-C12A69813185}"/>
              </a:ext>
            </a:extLst>
          </p:cNvPr>
          <p:cNvPicPr>
            <a:picLocks/>
          </p:cNvPicPr>
          <p:nvPr/>
        </p:nvPicPr>
        <p:blipFill rotWithShape="1">
          <a:blip r:embed="rId6" cstate="screen">
            <a:extLst>
              <a:ext uri="{28A0092B-C50C-407E-A947-70E740481C1C}">
                <a14:useLocalDpi xmlns:a14="http://schemas.microsoft.com/office/drawing/2010/main"/>
              </a:ext>
            </a:extLst>
          </a:blip>
          <a:srcRect/>
          <a:stretch/>
        </p:blipFill>
        <p:spPr>
          <a:xfrm>
            <a:off x="4053599" y="1927889"/>
            <a:ext cx="4053600" cy="1908000"/>
          </a:xfrm>
          <a:prstGeom prst="rect">
            <a:avLst/>
          </a:prstGeom>
          <a:ln w="38100">
            <a:noFill/>
          </a:ln>
        </p:spPr>
      </p:pic>
      <p:pic>
        <p:nvPicPr>
          <p:cNvPr id="40" name="Picture 39">
            <a:extLst>
              <a:ext uri="{FF2B5EF4-FFF2-40B4-BE49-F238E27FC236}">
                <a16:creationId xmlns:a16="http://schemas.microsoft.com/office/drawing/2014/main" id="{8A832500-3350-4E45-80AF-D499EFE93FE3}"/>
              </a:ext>
            </a:extLst>
          </p:cNvPr>
          <p:cNvPicPr>
            <a:picLocks/>
          </p:cNvPicPr>
          <p:nvPr/>
        </p:nvPicPr>
        <p:blipFill rotWithShape="1">
          <a:blip r:embed="rId7" cstate="screen">
            <a:extLst>
              <a:ext uri="{28A0092B-C50C-407E-A947-70E740481C1C}">
                <a14:useLocalDpi xmlns:a14="http://schemas.microsoft.com/office/drawing/2010/main"/>
              </a:ext>
            </a:extLst>
          </a:blip>
          <a:srcRect/>
          <a:stretch/>
        </p:blipFill>
        <p:spPr>
          <a:xfrm>
            <a:off x="4053599" y="9945"/>
            <a:ext cx="4053600" cy="1908000"/>
          </a:xfrm>
          <a:prstGeom prst="rect">
            <a:avLst/>
          </a:prstGeom>
          <a:ln w="38100">
            <a:noFill/>
          </a:ln>
        </p:spPr>
      </p:pic>
      <p:pic>
        <p:nvPicPr>
          <p:cNvPr id="41" name="Picture 40">
            <a:extLst>
              <a:ext uri="{FF2B5EF4-FFF2-40B4-BE49-F238E27FC236}">
                <a16:creationId xmlns:a16="http://schemas.microsoft.com/office/drawing/2014/main" id="{F24CE471-0737-8346-A498-B02767B68773}"/>
              </a:ext>
            </a:extLst>
          </p:cNvPr>
          <p:cNvPicPr>
            <a:picLocks/>
          </p:cNvPicPr>
          <p:nvPr/>
        </p:nvPicPr>
        <p:blipFill rotWithShape="1">
          <a:blip r:embed="rId8" cstate="screen">
            <a:extLst>
              <a:ext uri="{28A0092B-C50C-407E-A947-70E740481C1C}">
                <a14:useLocalDpi xmlns:a14="http://schemas.microsoft.com/office/drawing/2010/main"/>
              </a:ext>
            </a:extLst>
          </a:blip>
          <a:srcRect/>
          <a:stretch/>
        </p:blipFill>
        <p:spPr>
          <a:xfrm>
            <a:off x="4053600" y="3845833"/>
            <a:ext cx="4053600" cy="1908000"/>
          </a:xfrm>
          <a:prstGeom prst="rect">
            <a:avLst/>
          </a:prstGeom>
          <a:ln w="38100">
            <a:noFill/>
          </a:ln>
        </p:spPr>
      </p:pic>
      <p:pic>
        <p:nvPicPr>
          <p:cNvPr id="42" name="Picture 41">
            <a:extLst>
              <a:ext uri="{FF2B5EF4-FFF2-40B4-BE49-F238E27FC236}">
                <a16:creationId xmlns:a16="http://schemas.microsoft.com/office/drawing/2014/main" id="{394F9D60-CFB0-EB47-A30A-410A5BBF42A5}"/>
              </a:ext>
            </a:extLst>
          </p:cNvPr>
          <p:cNvPicPr>
            <a:picLocks/>
          </p:cNvPicPr>
          <p:nvPr/>
        </p:nvPicPr>
        <p:blipFill rotWithShape="1">
          <a:blip r:embed="rId9" cstate="screen">
            <a:extLst>
              <a:ext uri="{28A0092B-C50C-407E-A947-70E740481C1C}">
                <a14:useLocalDpi xmlns:a14="http://schemas.microsoft.com/office/drawing/2010/main"/>
              </a:ext>
            </a:extLst>
          </a:blip>
          <a:srcRect/>
          <a:stretch/>
        </p:blipFill>
        <p:spPr>
          <a:xfrm>
            <a:off x="0" y="3845945"/>
            <a:ext cx="4053600" cy="1908000"/>
          </a:xfrm>
          <a:prstGeom prst="rect">
            <a:avLst/>
          </a:prstGeom>
          <a:ln w="38100">
            <a:noFill/>
          </a:ln>
        </p:spPr>
      </p:pic>
      <p:pic>
        <p:nvPicPr>
          <p:cNvPr id="43" name="Picture 2" descr="Kim Shin-jo with General Han Moo-hyup. Credit: Wikimedia">
            <a:extLst>
              <a:ext uri="{FF2B5EF4-FFF2-40B4-BE49-F238E27FC236}">
                <a16:creationId xmlns:a16="http://schemas.microsoft.com/office/drawing/2014/main" id="{B11EAD05-B767-6442-B221-50D9A4B9C416}"/>
              </a:ext>
            </a:extLst>
          </p:cNvPr>
          <p:cNvPicPr>
            <a:picLocks noChangeArrowheads="1"/>
          </p:cNvPicPr>
          <p:nvPr/>
        </p:nvPicPr>
        <p:blipFill rotWithShape="1">
          <a:blip r:embed="rId10" cstate="screen">
            <a:extLst>
              <a:ext uri="{28A0092B-C50C-407E-A947-70E740481C1C}">
                <a14:useLocalDpi xmlns:a14="http://schemas.microsoft.com/office/drawing/2010/main"/>
              </a:ext>
            </a:extLst>
          </a:blip>
          <a:srcRect/>
          <a:stretch/>
        </p:blipFill>
        <p:spPr bwMode="auto">
          <a:xfrm>
            <a:off x="0" y="1927889"/>
            <a:ext cx="4053600" cy="1908000"/>
          </a:xfrm>
          <a:prstGeom prst="rect">
            <a:avLst/>
          </a:prstGeom>
          <a:noFill/>
          <a:ln w="38100">
            <a:noFill/>
          </a:ln>
          <a:extLst>
            <a:ext uri="{909E8E84-426E-40DD-AFC4-6F175D3DCCD1}">
              <a14:hiddenFill xmlns:a14="http://schemas.microsoft.com/office/drawing/2010/main">
                <a:solidFill>
                  <a:srgbClr val="FFFFFF"/>
                </a:solidFill>
              </a14:hiddenFill>
            </a:ext>
          </a:extLst>
        </p:spPr>
      </p:pic>
      <p:pic>
        <p:nvPicPr>
          <p:cNvPr id="44" name="Picture 4">
            <a:extLst>
              <a:ext uri="{FF2B5EF4-FFF2-40B4-BE49-F238E27FC236}">
                <a16:creationId xmlns:a16="http://schemas.microsoft.com/office/drawing/2014/main" id="{2B83C4B3-B495-0342-82D2-B7D730166204}"/>
              </a:ext>
            </a:extLst>
          </p:cNvPr>
          <p:cNvPicPr>
            <a:picLocks noChangeArrowheads="1"/>
          </p:cNvPicPr>
          <p:nvPr/>
        </p:nvPicPr>
        <p:blipFill rotWithShape="1">
          <a:blip r:embed="rId11" cstate="screen">
            <a:extLst>
              <a:ext uri="{28A0092B-C50C-407E-A947-70E740481C1C}">
                <a14:useLocalDpi xmlns:a14="http://schemas.microsoft.com/office/drawing/2010/main"/>
              </a:ext>
            </a:extLst>
          </a:blip>
          <a:srcRect/>
          <a:stretch/>
        </p:blipFill>
        <p:spPr bwMode="auto">
          <a:xfrm>
            <a:off x="8107200" y="3845833"/>
            <a:ext cx="4053600" cy="1908000"/>
          </a:xfrm>
          <a:prstGeom prst="rect">
            <a:avLst/>
          </a:prstGeom>
          <a:noFill/>
          <a:ln w="38100">
            <a:noFill/>
          </a:ln>
          <a:extLst>
            <a:ext uri="{909E8E84-426E-40DD-AFC4-6F175D3DCCD1}">
              <a14:hiddenFill xmlns:a14="http://schemas.microsoft.com/office/drawing/2010/main">
                <a:solidFill>
                  <a:srgbClr val="FFFFFF"/>
                </a:solidFill>
              </a14:hiddenFill>
            </a:ext>
          </a:extLst>
        </p:spPr>
      </p:pic>
      <p:sp>
        <p:nvSpPr>
          <p:cNvPr id="46" name="TextBox 45">
            <a:extLst>
              <a:ext uri="{FF2B5EF4-FFF2-40B4-BE49-F238E27FC236}">
                <a16:creationId xmlns:a16="http://schemas.microsoft.com/office/drawing/2014/main" id="{9CE879AB-FBE5-E141-8499-73136DDDDBA7}"/>
              </a:ext>
            </a:extLst>
          </p:cNvPr>
          <p:cNvSpPr txBox="1"/>
          <p:nvPr/>
        </p:nvSpPr>
        <p:spPr>
          <a:xfrm>
            <a:off x="10043410" y="4037599"/>
            <a:ext cx="2218547" cy="261610"/>
          </a:xfrm>
          <a:prstGeom prst="rect">
            <a:avLst/>
          </a:prstGeom>
          <a:noFill/>
        </p:spPr>
        <p:txBody>
          <a:bodyPr wrap="square" rtlCol="0">
            <a:spAutoFit/>
          </a:bodyPr>
          <a:lstStyle/>
          <a:p>
            <a:r>
              <a:rPr lang="en-GB" sz="1100" dirty="0">
                <a:solidFill>
                  <a:schemeClr val="bg1"/>
                </a:solidFill>
              </a:rPr>
              <a:t>© Kim Newton All Rights Reserved</a:t>
            </a:r>
          </a:p>
        </p:txBody>
      </p:sp>
      <p:sp>
        <p:nvSpPr>
          <p:cNvPr id="47" name="TextBox 46">
            <a:extLst>
              <a:ext uri="{FF2B5EF4-FFF2-40B4-BE49-F238E27FC236}">
                <a16:creationId xmlns:a16="http://schemas.microsoft.com/office/drawing/2014/main" id="{14D1841C-DF2F-A749-8F0C-D987BF15485A}"/>
              </a:ext>
            </a:extLst>
          </p:cNvPr>
          <p:cNvSpPr txBox="1"/>
          <p:nvPr/>
        </p:nvSpPr>
        <p:spPr>
          <a:xfrm>
            <a:off x="4745489" y="6348204"/>
            <a:ext cx="2743200" cy="276999"/>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algn="ctr"/>
            <a:r>
              <a:rPr lang="en-US" b="1" dirty="0">
                <a:solidFill>
                  <a:srgbClr val="0070C0"/>
                </a:solidFill>
              </a:rPr>
              <a:t>Resource sheet 7.3A</a:t>
            </a:r>
          </a:p>
        </p:txBody>
      </p:sp>
    </p:spTree>
    <p:extLst>
      <p:ext uri="{BB962C8B-B14F-4D97-AF65-F5344CB8AC3E}">
        <p14:creationId xmlns:p14="http://schemas.microsoft.com/office/powerpoint/2010/main" val="20165654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1434</TotalTime>
  <Words>1004</Words>
  <Application>Microsoft Office PowerPoint</Application>
  <PresentationFormat>Widescreen</PresentationFormat>
  <Paragraphs>23</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Maheema Chanrai</cp:lastModifiedBy>
  <cp:revision>947</cp:revision>
  <dcterms:created xsi:type="dcterms:W3CDTF">2020-03-11T22:57:07Z</dcterms:created>
  <dcterms:modified xsi:type="dcterms:W3CDTF">2020-06-26T15:25:00Z</dcterms:modified>
</cp:coreProperties>
</file>