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Helvetica Neue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7" roundtripDataSignature="AMtx7mjGIkQEqeSAMBrFit3KQ5t2eQJz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HelveticaNeue-bold.fntdata"/><Relationship Id="rId23" Type="http://schemas.openxmlformats.org/officeDocument/2006/relationships/font" Target="fonts/HelveticaNeue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HelveticaNeue-boldItalic.fntdata"/><Relationship Id="rId25" Type="http://schemas.openxmlformats.org/officeDocument/2006/relationships/font" Target="fonts/HelveticaNeue-italic.fntdata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5" name="Google Shape;4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3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" name="Google Shape;1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2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8" name="Google Shape;18;p2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" name="Google Shape;1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" name="Google Shape;22;p2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" name="Google Shape;26;p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7" name="Google Shape;2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0" name="Google Shape;3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3" name="Google Shape;3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2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2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koreanwarvetsmemorial.org/the-memorial/" TargetMode="External"/><Relationship Id="rId4" Type="http://schemas.openxmlformats.org/officeDocument/2006/relationships/hyperlink" Target="http://spontaneousmemorials.tumblr.com/" TargetMode="External"/><Relationship Id="rId5" Type="http://schemas.openxmlformats.org/officeDocument/2006/relationships/hyperlink" Target="https://www.google.com/imghp?hl=en" TargetMode="External"/><Relationship Id="rId6" Type="http://schemas.openxmlformats.org/officeDocument/2006/relationships/hyperlink" Target="https://koreanwarlegacy.org/interviews/wallace-stewart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hyperlink" Target="https://koreanwarlegacy.org/interviews/wallace-stewart/" TargetMode="External"/><Relationship Id="rId6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"/>
          <p:cNvSpPr txBox="1"/>
          <p:nvPr>
            <p:ph type="title"/>
          </p:nvPr>
        </p:nvSpPr>
        <p:spPr>
          <a:xfrm>
            <a:off x="311700" y="1740868"/>
            <a:ext cx="8520600" cy="8308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i="1" lang="en-US" sz="4200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Various Types of Memorials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/>
              <a:t>The Korean War Memorial</a:t>
            </a:r>
            <a:endParaRPr/>
          </a:p>
        </p:txBody>
      </p:sp>
      <p:sp>
        <p:nvSpPr>
          <p:cNvPr id="123" name="Google Shape;123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Washington, D.C.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8850" y="513243"/>
            <a:ext cx="4686300" cy="318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3"/>
          <p:cNvSpPr txBox="1"/>
          <p:nvPr>
            <p:ph idx="1" type="body"/>
          </p:nvPr>
        </p:nvSpPr>
        <p:spPr>
          <a:xfrm>
            <a:off x="1572600" y="3923414"/>
            <a:ext cx="5998800" cy="101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19 stainless steel statues representing Army, Navy,</a:t>
            </a:r>
            <a:endParaRPr/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 Air Force, and Marine soldiers as an ethnic cross section of America.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idx="1" type="body"/>
          </p:nvPr>
        </p:nvSpPr>
        <p:spPr>
          <a:xfrm>
            <a:off x="574158" y="3911597"/>
            <a:ext cx="7953154" cy="9049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 mural of over 2,400 actual photographs representing those who worked in support of the foot soldiers. The reflections in the granite create an image of 38 statues, representing the 38</a:t>
            </a:r>
            <a:r>
              <a:rPr baseline="30000" lang="en-US"/>
              <a:t>th</a:t>
            </a:r>
            <a:r>
              <a:rPr lang="en-US"/>
              <a:t> parallel. </a:t>
            </a:r>
            <a:endParaRPr/>
          </a:p>
        </p:txBody>
      </p:sp>
      <p:pic>
        <p:nvPicPr>
          <p:cNvPr id="135" name="Google Shape;13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8850" y="424784"/>
            <a:ext cx="4686300" cy="318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/>
          <p:nvPr>
            <p:ph idx="1" type="body"/>
          </p:nvPr>
        </p:nvSpPr>
        <p:spPr>
          <a:xfrm>
            <a:off x="1470649" y="4049821"/>
            <a:ext cx="5998800" cy="883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The Pool of Remembrance lists the war in terms of KIA, MIA, WIA, and POW. It includes benches for reflection. </a:t>
            </a:r>
            <a:endParaRPr/>
          </a:p>
        </p:txBody>
      </p:sp>
      <p:pic>
        <p:nvPicPr>
          <p:cNvPr id="141" name="Google Shape;14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3950" y="307825"/>
            <a:ext cx="5396100" cy="360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/>
          <p:nvPr>
            <p:ph idx="1" type="body"/>
          </p:nvPr>
        </p:nvSpPr>
        <p:spPr>
          <a:xfrm>
            <a:off x="311699" y="4230575"/>
            <a:ext cx="8194347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To the left of the mural wall are 22 plaques listing the names of the countries who contributed troops  to the United Nations effort</a:t>
            </a:r>
            <a:endParaRPr/>
          </a:p>
        </p:txBody>
      </p:sp>
      <p:pic>
        <p:nvPicPr>
          <p:cNvPr id="147" name="Google Shape;14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8136" y="180234"/>
            <a:ext cx="5287728" cy="392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/>
          <p:nvPr/>
        </p:nvSpPr>
        <p:spPr>
          <a:xfrm>
            <a:off x="551409" y="2571750"/>
            <a:ext cx="486056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https://www.koreanwarvetsmemorial.org/the-memorial/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8"/>
          <p:cNvSpPr/>
          <p:nvPr/>
        </p:nvSpPr>
        <p:spPr>
          <a:xfrm>
            <a:off x="551409" y="2057309"/>
            <a:ext cx="35157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sng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http://spontaneousmemorials.tumblr.com/</a:t>
            </a:r>
            <a:r>
              <a:rPr b="0" i="0" lang="en-US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8"/>
          <p:cNvSpPr/>
          <p:nvPr/>
        </p:nvSpPr>
        <p:spPr>
          <a:xfrm>
            <a:off x="551409" y="1568113"/>
            <a:ext cx="316464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https://www.google.com/imghp?hl=en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8"/>
          <p:cNvSpPr txBox="1"/>
          <p:nvPr>
            <p:ph idx="4294967295" type="title"/>
          </p:nvPr>
        </p:nvSpPr>
        <p:spPr>
          <a:xfrm>
            <a:off x="0" y="44450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      </a:t>
            </a:r>
            <a:r>
              <a:rPr lang="en-US" sz="1400" u="sng">
                <a:solidFill>
                  <a:schemeClr val="dk1"/>
                </a:solidFill>
                <a:hlinkClick r:id="rId6"/>
              </a:rPr>
              <a:t>https://koreanwarlegacy.org/interviews/wallace-stewart/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SOU</a:t>
            </a:r>
            <a:endParaRPr/>
          </a:p>
        </p:txBody>
      </p:sp>
      <p:sp>
        <p:nvSpPr>
          <p:cNvPr id="161" name="Google Shape;161;p18"/>
          <p:cNvSpPr txBox="1"/>
          <p:nvPr/>
        </p:nvSpPr>
        <p:spPr>
          <a:xfrm>
            <a:off x="551409" y="747356"/>
            <a:ext cx="362705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Sources:</a:t>
            </a:r>
            <a:endParaRPr/>
          </a:p>
        </p:txBody>
      </p:sp>
      <p:sp>
        <p:nvSpPr>
          <p:cNvPr id="162" name="Google Shape;162;p18"/>
          <p:cNvSpPr txBox="1"/>
          <p:nvPr/>
        </p:nvSpPr>
        <p:spPr>
          <a:xfrm>
            <a:off x="551409" y="3122275"/>
            <a:ext cx="57111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Wallace Stewart photo courtesy of Mary T. McCullagh, June 2018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/>
          <p:nvPr>
            <p:ph type="title"/>
          </p:nvPr>
        </p:nvSpPr>
        <p:spPr>
          <a:xfrm>
            <a:off x="265500" y="749700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i="1" lang="en-US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Spontaneous Memorials</a:t>
            </a:r>
            <a:endParaRPr i="1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0" name="Google Shape;60;p3"/>
          <p:cNvSpPr txBox="1"/>
          <p:nvPr>
            <p:ph idx="1" type="subTitle"/>
          </p:nvPr>
        </p:nvSpPr>
        <p:spPr>
          <a:xfrm>
            <a:off x="265500" y="2803075"/>
            <a:ext cx="4045200" cy="18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i="1" lang="en-US" sz="1400">
                <a:solidFill>
                  <a:srgbClr val="FFBC00"/>
                </a:solidFill>
                <a:highlight>
                  <a:srgbClr val="262626"/>
                </a:highlight>
                <a:latin typeface="Georgia"/>
                <a:ea typeface="Georgia"/>
                <a:cs typeface="Georgia"/>
                <a:sym typeface="Georgia"/>
              </a:rPr>
              <a:t>You often see them on roadsides following accidents or following 9/11 on the fence of Trinity Church. Spontaneous memorials tend to be fleeting but powerful representations of our emotional and psychological reactions to life. </a:t>
            </a:r>
            <a:endParaRPr i="1" sz="1400">
              <a:solidFill>
                <a:srgbClr val="FFBC00"/>
              </a:solidFill>
              <a:highlight>
                <a:srgbClr val="262626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i="1" sz="1400">
              <a:solidFill>
                <a:srgbClr val="FFBC00"/>
              </a:solidFill>
              <a:highlight>
                <a:srgbClr val="262626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i="1" lang="en-US" sz="1400">
                <a:solidFill>
                  <a:srgbClr val="FFBC00"/>
                </a:solidFill>
                <a:highlight>
                  <a:srgbClr val="262626"/>
                </a:highlight>
                <a:latin typeface="Georgia"/>
                <a:ea typeface="Georgia"/>
                <a:cs typeface="Georgia"/>
                <a:sym typeface="Georgia"/>
              </a:rPr>
              <a:t>Not planned or thought out.</a:t>
            </a:r>
            <a:endParaRPr sz="1400"/>
          </a:p>
        </p:txBody>
      </p:sp>
      <p:pic>
        <p:nvPicPr>
          <p:cNvPr id="61" name="Google Shape;61;p3"/>
          <p:cNvPicPr preferRelativeResize="0"/>
          <p:nvPr/>
        </p:nvPicPr>
        <p:blipFill rotWithShape="1">
          <a:blip r:embed="rId3">
            <a:alphaModFix/>
          </a:blip>
          <a:srcRect b="7474" l="0" r="3315" t="0"/>
          <a:stretch/>
        </p:blipFill>
        <p:spPr>
          <a:xfrm>
            <a:off x="5310625" y="214875"/>
            <a:ext cx="3525975" cy="449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/>
          <p:nvPr>
            <p:ph idx="1" type="body"/>
          </p:nvPr>
        </p:nvSpPr>
        <p:spPr>
          <a:xfrm>
            <a:off x="5656675" y="1571250"/>
            <a:ext cx="2938200" cy="15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i="1" lang="en-US" sz="18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A portion of the memorial to the victims of the mass shooting in Virginia Beach, May 31, 2019</a:t>
            </a:r>
            <a:endParaRPr i="1" sz="18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7" name="Google Shape;6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725" y="998500"/>
            <a:ext cx="5056399" cy="2843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"/>
          <p:cNvSpPr txBox="1"/>
          <p:nvPr>
            <p:ph type="title"/>
          </p:nvPr>
        </p:nvSpPr>
        <p:spPr>
          <a:xfrm>
            <a:off x="741450" y="814950"/>
            <a:ext cx="30861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i="1" lang="en-US" sz="42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Traditional Memorials</a:t>
            </a:r>
            <a:endParaRPr i="1" sz="42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3" name="Google Shape;73;p5"/>
          <p:cNvSpPr txBox="1"/>
          <p:nvPr>
            <p:ph idx="1" type="body"/>
          </p:nvPr>
        </p:nvSpPr>
        <p:spPr>
          <a:xfrm>
            <a:off x="880500" y="2708050"/>
            <a:ext cx="2808000" cy="18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i="1" lang="en-US" sz="14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Something, especially a structure, established to remind people of a person or event</a:t>
            </a:r>
            <a:endParaRPr i="1" sz="14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</a:pPr>
            <a:r>
              <a:rPr i="1" lang="en-US" sz="14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Memorial planned, thought out, and funds raised</a:t>
            </a:r>
            <a:endParaRPr i="1" sz="14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4" name="Google Shape;7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1975" y="546340"/>
            <a:ext cx="3086101" cy="4050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475" y="340400"/>
            <a:ext cx="6464274" cy="43095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6"/>
          <p:cNvSpPr txBox="1"/>
          <p:nvPr/>
        </p:nvSpPr>
        <p:spPr>
          <a:xfrm>
            <a:off x="7359375" y="1087800"/>
            <a:ext cx="1477500" cy="28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U.S. Marine Corps Memorial</a:t>
            </a:r>
            <a:endParaRPr b="0" i="1" sz="1400" u="none" cap="none" strike="noStrike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  Raising the flag at Mt Suribachi, Iwo Jima, 1945</a:t>
            </a:r>
            <a:endParaRPr b="0" i="1" sz="1400" u="none" cap="none" strike="noStrike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Memorial located in Arlington, VA</a:t>
            </a:r>
            <a:endParaRPr b="0" i="1" sz="1400" u="none" cap="none" strike="noStrike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/>
          <p:nvPr>
            <p:ph type="title"/>
          </p:nvPr>
        </p:nvSpPr>
        <p:spPr>
          <a:xfrm>
            <a:off x="311700" y="617750"/>
            <a:ext cx="2808000" cy="141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i="1" lang="en-US" sz="42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Memorials in Conflict</a:t>
            </a:r>
            <a:endParaRPr i="1" sz="42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6" name="Google Shape;86;p7"/>
          <p:cNvSpPr txBox="1"/>
          <p:nvPr>
            <p:ph idx="1" type="body"/>
          </p:nvPr>
        </p:nvSpPr>
        <p:spPr>
          <a:xfrm>
            <a:off x="311700" y="2269575"/>
            <a:ext cx="2808000" cy="25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i="1" lang="en-US" sz="14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Different perceptions/memories trying to control the view of history</a:t>
            </a:r>
            <a:endParaRPr i="1" sz="14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i="1" sz="14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</a:pPr>
            <a:r>
              <a:rPr i="1" lang="en-US" sz="14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TOP: Oklahoma City Memorial</a:t>
            </a:r>
            <a:endParaRPr i="1" sz="14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</a:pPr>
            <a:r>
              <a:rPr i="1" lang="en-US" sz="14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BOTTOM: Vietnam War Memorial</a:t>
            </a:r>
            <a:endParaRPr i="1" sz="14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</a:pPr>
            <a:r>
              <a:t/>
            </a:r>
            <a:endParaRPr i="1" sz="14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7" name="Google Shape;8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3428" y="427801"/>
            <a:ext cx="3617225" cy="214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2041" y="2810156"/>
            <a:ext cx="3024006" cy="2012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"/>
          <p:cNvSpPr txBox="1"/>
          <p:nvPr>
            <p:ph idx="1" type="body"/>
          </p:nvPr>
        </p:nvSpPr>
        <p:spPr>
          <a:xfrm>
            <a:off x="5062925" y="550600"/>
            <a:ext cx="2945100" cy="40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i="1" sz="16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</a:pPr>
            <a:r>
              <a:rPr i="1" lang="en-US" sz="16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American Civil War</a:t>
            </a:r>
            <a:endParaRPr i="1" sz="16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</a:pPr>
            <a:r>
              <a:rPr i="1" lang="en-US" sz="14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Monuments across the south; many outside of court houses </a:t>
            </a:r>
            <a:endParaRPr i="1" sz="14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</a:pPr>
            <a:r>
              <a:rPr i="1" lang="en-US" sz="14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Memorialization of the Perpetrators or the Victims?</a:t>
            </a:r>
            <a:endParaRPr i="1" sz="14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</a:pPr>
            <a:r>
              <a:rPr i="1" lang="en-US" sz="14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Argument is one of honoring the Southern dead vs reminding people of color of their previous status</a:t>
            </a:r>
            <a:endParaRPr i="1" sz="14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</a:pPr>
            <a:r>
              <a:rPr i="1" lang="en-US" sz="14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To remove or not?</a:t>
            </a:r>
            <a:endParaRPr i="1" sz="14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4" name="Google Shape;9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0" y="506038"/>
            <a:ext cx="2747225" cy="412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/>
          <p:nvPr>
            <p:ph type="title"/>
          </p:nvPr>
        </p:nvSpPr>
        <p:spPr>
          <a:xfrm>
            <a:off x="311700" y="750800"/>
            <a:ext cx="28080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i="1" lang="en-US" sz="42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Personal Memorials</a:t>
            </a:r>
            <a:endParaRPr i="1" sz="42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0" name="Google Shape;100;p9"/>
          <p:cNvSpPr txBox="1"/>
          <p:nvPr>
            <p:ph idx="1" type="body"/>
          </p:nvPr>
        </p:nvSpPr>
        <p:spPr>
          <a:xfrm>
            <a:off x="311700" y="2571750"/>
            <a:ext cx="2808000" cy="23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i="1" lang="en-US" sz="14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T-shirts/buttons honoring lost friends or loved ones</a:t>
            </a:r>
            <a:endParaRPr i="1" sz="14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" name="Google Shape;10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6350" y="1392850"/>
            <a:ext cx="2556300" cy="25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8450" y="382750"/>
            <a:ext cx="2189000" cy="21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20900" y="2826925"/>
            <a:ext cx="2324100" cy="196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0"/>
          <p:cNvSpPr txBox="1"/>
          <p:nvPr>
            <p:ph type="title"/>
          </p:nvPr>
        </p:nvSpPr>
        <p:spPr>
          <a:xfrm>
            <a:off x="3086689" y="506838"/>
            <a:ext cx="28080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i="1" lang="en-US" sz="42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“Other” Memorials</a:t>
            </a:r>
            <a:endParaRPr i="1" sz="42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9" name="Google Shape;109;p10"/>
          <p:cNvSpPr txBox="1"/>
          <p:nvPr>
            <p:ph idx="1" type="body"/>
          </p:nvPr>
        </p:nvSpPr>
        <p:spPr>
          <a:xfrm>
            <a:off x="3086689" y="1864962"/>
            <a:ext cx="2808000" cy="7573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i="1" lang="en-US" sz="1400">
                <a:solidFill>
                  <a:srgbClr val="FF9900"/>
                </a:solidFill>
                <a:latin typeface="Georgia"/>
                <a:ea typeface="Georgia"/>
                <a:cs typeface="Georgia"/>
                <a:sym typeface="Georgia"/>
              </a:rPr>
              <a:t>Oral histories, school buildings, street names</a:t>
            </a:r>
            <a:endParaRPr i="1" sz="1400">
              <a:solidFill>
                <a:srgbClr val="FF99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0" name="Google Shape;110;p10"/>
          <p:cNvPicPr preferRelativeResize="0"/>
          <p:nvPr/>
        </p:nvPicPr>
        <p:blipFill rotWithShape="1">
          <a:blip r:embed="rId3">
            <a:alphaModFix/>
          </a:blip>
          <a:srcRect b="-18843" l="0" r="0" t="13625"/>
          <a:stretch/>
        </p:blipFill>
        <p:spPr>
          <a:xfrm>
            <a:off x="259466" y="506838"/>
            <a:ext cx="2457450" cy="246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0"/>
          <p:cNvPicPr preferRelativeResize="0"/>
          <p:nvPr/>
        </p:nvPicPr>
        <p:blipFill rotWithShape="1">
          <a:blip r:embed="rId4">
            <a:alphaModFix/>
          </a:blip>
          <a:srcRect b="0" l="29062" r="0" t="17661"/>
          <a:stretch/>
        </p:blipFill>
        <p:spPr>
          <a:xfrm>
            <a:off x="6427085" y="631237"/>
            <a:ext cx="2371650" cy="183517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0"/>
          <p:cNvSpPr/>
          <p:nvPr/>
        </p:nvSpPr>
        <p:spPr>
          <a:xfrm>
            <a:off x="6234547" y="4378365"/>
            <a:ext cx="275672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sng" cap="none" strike="noStrike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  <a:hlinkClick r:id="rId5"/>
              </a:rPr>
              <a:t>https://koreanwarlegacy.org/interviews/wallace-stewart/</a:t>
            </a:r>
            <a:endParaRPr b="0" i="0" sz="1000" u="none" cap="none" strike="noStrike"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3" name="Google Shape;11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86689" y="2675092"/>
            <a:ext cx="2808000" cy="210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